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5" r:id="rId6"/>
    <p:sldId id="264" r:id="rId7"/>
    <p:sldId id="288" r:id="rId8"/>
    <p:sldId id="289" r:id="rId9"/>
    <p:sldId id="290" r:id="rId10"/>
    <p:sldId id="270" r:id="rId11"/>
    <p:sldId id="271" r:id="rId12"/>
    <p:sldId id="267" r:id="rId13"/>
    <p:sldId id="269" r:id="rId14"/>
    <p:sldId id="274" r:id="rId15"/>
    <p:sldId id="266" r:id="rId16"/>
    <p:sldId id="279" r:id="rId17"/>
    <p:sldId id="292" r:id="rId18"/>
    <p:sldId id="281" r:id="rId19"/>
    <p:sldId id="291" r:id="rId20"/>
    <p:sldId id="293" r:id="rId21"/>
    <p:sldId id="294" r:id="rId22"/>
    <p:sldId id="278" r:id="rId23"/>
    <p:sldId id="280" r:id="rId24"/>
    <p:sldId id="275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arpit94/tesla-stock-data-updated-till-28jun2021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1428205"/>
          </a:xfrm>
        </p:spPr>
        <p:txBody>
          <a:bodyPr>
            <a:normAutofit/>
          </a:bodyPr>
          <a:lstStyle/>
          <a:p>
            <a:r>
              <a:rPr lang="en-US" sz="6600" dirty="0" smtClean="0"/>
              <a:t>TESLA Stock Data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5055325"/>
            <a:ext cx="8676222" cy="1480457"/>
          </a:xfrm>
        </p:spPr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Nawana</a:t>
            </a:r>
            <a:r>
              <a:rPr lang="en-US" dirty="0" smtClean="0"/>
              <a:t> Coyle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20" y="2522894"/>
            <a:ext cx="1587087" cy="204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1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85078" y="117692"/>
            <a:ext cx="6943761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/>
              <a:t>Eda Continued</a:t>
            </a:r>
            <a:r>
              <a:rPr lang="en-US" sz="4800" smtClean="0"/>
              <a:t>…</a:t>
            </a:r>
            <a:endParaRPr lang="en-US" sz="4800"/>
          </a:p>
        </p:txBody>
      </p:sp>
      <p:sp>
        <p:nvSpPr>
          <p:cNvPr id="7" name="TextBox 6"/>
          <p:cNvSpPr txBox="1"/>
          <p:nvPr/>
        </p:nvSpPr>
        <p:spPr>
          <a:xfrm>
            <a:off x="6667500" y="1410354"/>
            <a:ext cx="52654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Adjusted </a:t>
            </a:r>
            <a:r>
              <a:rPr lang="en-US" sz="220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closing 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is calculated taking closing price, stock splits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dividends and new stock offerings into considerations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splits, dividends and new stock offerings brings the adjusted closing price down. 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According the graph,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adjusted closing price is the same as its closing 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for Tesla stocks.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63736"/>
            <a:ext cx="6286500" cy="3200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1000" y="5565338"/>
            <a:ext cx="1155191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Are there no </a:t>
            </a:r>
            <a:r>
              <a:rPr lang="en-US" sz="2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negative factors which affects the Tesla stock values after closing, which makes it more attractive to 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investors which explains stock price going up in the recent 2 years ???</a:t>
            </a:r>
            <a:endParaRPr lang="en-US" sz="2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7247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smtClean="0"/>
              <a:t>EDA continued…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393577" y="2004350"/>
            <a:ext cx="449362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High: maximum price in a trading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: minimum price in a trading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shape of sales of each line is very similar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of items sold with highest and lowest prices for each month are similar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2" y="1826590"/>
            <a:ext cx="65532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Data modeling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36022" y="2681459"/>
            <a:ext cx="97710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Tuned RandomForestRegressor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TWeedieRegressor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6022" y="1848490"/>
            <a:ext cx="675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chemeClr val="tx1">
                    <a:lumMod val="75000"/>
                  </a:schemeClr>
                </a:solidFill>
              </a:rPr>
              <a:t>Models used for the project: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261" y="3574011"/>
            <a:ext cx="4651329" cy="324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42820" y="296188"/>
            <a:ext cx="9450423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Why choose </a:t>
            </a:r>
            <a:r>
              <a:rPr lang="en-US" sz="4800" dirty="0" err="1" smtClean="0"/>
              <a:t>Randomforestregressor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783771" y="2211196"/>
            <a:ext cx="10684975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Simple, highly accurate and easy to use to predict values.</a:t>
            </a: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Uses ensemble learning method which combines predictions from multiple machine learning algorithms to make predictions more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Easier to tune hyperparameters during experimentations, and scales well if new features are added to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31" y="4557596"/>
            <a:ext cx="2112781" cy="21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7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658319" y="243841"/>
            <a:ext cx="900097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Why Tune </a:t>
            </a:r>
            <a:r>
              <a:rPr lang="en-US" sz="4800" dirty="0" err="1" smtClean="0"/>
              <a:t>Paramaters</a:t>
            </a:r>
            <a:r>
              <a:rPr lang="en-US" sz="4800" dirty="0" smtClean="0"/>
              <a:t>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232475" y="2067505"/>
            <a:ext cx="11628599" cy="280076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(MAE) is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indication for evaluating RandomForestRegressor model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Tuning will help choose specific parameters which can make an impact on the predictions.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MAE could be a great metric which could indicate if RandomRorestRegressor or the tuned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RandomRorestRegressor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 did better in predicting the data.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617" y="4244208"/>
            <a:ext cx="3801928" cy="238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5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Why choose tweedieregressor?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65760" y="1892817"/>
            <a:ext cx="11381955" cy="483209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show a tweedie distribution, and TweedieRegressor will do great in analyzing data.</a:t>
            </a: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units sold a day show a tweedie distribution)</a:t>
            </a:r>
            <a:endParaRPr lang="en-US" sz="16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model gives the flexibility to be customized depending on the distribution using the </a:t>
            </a:r>
            <a:r>
              <a:rPr lang="en-US" sz="2200" i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parameter.</a:t>
            </a: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 = 0 </a:t>
            </a:r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: Normal distribution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 = </a:t>
            </a:r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1: Poisson distribution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  <a:p>
            <a:pPr lvl="2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1 &lt; p &lt; 2: Compound Poisson/gamma distribution,</a:t>
            </a:r>
          </a:p>
          <a:p>
            <a:pPr lvl="2"/>
            <a:r>
              <a:rPr lang="en-US" sz="1600" dirty="0">
                <a:solidFill>
                  <a:schemeClr val="tx1">
                    <a:lumMod val="65000"/>
                  </a:schemeClr>
                </a:solidFill>
              </a:rPr>
              <a:t>p = </a:t>
            </a:r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2: gamma distribution etc.  </a:t>
            </a:r>
            <a:endParaRPr lang="en-US" sz="2000" dirty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64" y="3123112"/>
            <a:ext cx="32670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66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Why choose </a:t>
            </a:r>
          </a:p>
          <a:p>
            <a:pPr algn="ctr"/>
            <a:r>
              <a:rPr lang="en-US" sz="4800" dirty="0" smtClean="0"/>
              <a:t>Ridge model?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88273" y="2108022"/>
            <a:ext cx="97710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model helps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regularize coefficient estimates, and bringing the coefficients close to 0 which works better with new data.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Solve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problems associated with overfitting – calculates the squared error differences between the predicted value and actual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labels</a:t>
            </a: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 independent variables in the dataset has high intercorrelation - multicollinearity </a:t>
            </a:r>
          </a:p>
          <a:p>
            <a:pPr lvl="2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E.g.: closing price and adjusted closing price</a:t>
            </a:r>
          </a:p>
          <a:p>
            <a:pPr lvl="3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Highest and lowest sales prices of items on a given 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6475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15085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Modeling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340962" y="1242719"/>
            <a:ext cx="11515241" cy="584775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Splitting data</a:t>
            </a: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methods of  data splitting were used to understand which dataset would do better in making predictions: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2" indent="-457200"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70% of data as training dataset and remainder as test dataset</a:t>
            </a:r>
          </a:p>
          <a:p>
            <a:pPr marL="1371600" lvl="2" indent="-457200"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Randomly chosen 70%  of data as training set with train_test_split ()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Mean_absolute_error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(MAE)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 was used to evaluate both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n-US" sz="2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Observation:</a:t>
            </a:r>
          </a:p>
          <a:p>
            <a:pPr lvl="1"/>
            <a:endParaRPr lang="en-US" sz="2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Randomly split dataset using train_test_split() function did much better than the other.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 0.6847 vs 73629.6424</a:t>
            </a:r>
          </a:p>
          <a:p>
            <a:pPr lvl="1"/>
            <a:endParaRPr lang="en-US" sz="2200" dirty="0" smtClean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Conclusion:</a:t>
            </a:r>
          </a:p>
          <a:p>
            <a:pPr lvl="1"/>
            <a:endParaRPr lang="en-US" sz="2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Since there is a significant degree of elevation in the graph later in years, compared to the first 8 years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randomly chosen dataset provided much better results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231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15085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Modeling Continues…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49450" y="1579056"/>
            <a:ext cx="11515241" cy="55399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Hyperparameter tuning</a:t>
            </a:r>
          </a:p>
          <a:p>
            <a:endParaRPr lang="en-US" sz="2200" b="1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grid was created with parameters that needed to be tuned. </a:t>
            </a:r>
          </a:p>
          <a:p>
            <a:pPr lvl="1"/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3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= {'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n_estimators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np.arange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(10,100,10),</a:t>
            </a:r>
          </a:p>
          <a:p>
            <a:pPr lvl="3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max_depth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[None, 3,5,10],</a:t>
            </a:r>
          </a:p>
          <a:p>
            <a:pPr lvl="3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min_samples_split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np.arange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(2,20,2),</a:t>
            </a:r>
          </a:p>
          <a:p>
            <a:pPr lvl="3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min_samples_leaf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np.arange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(1,20,2),</a:t>
            </a:r>
          </a:p>
          <a:p>
            <a:pPr lvl="3"/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max_features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': [0.5, 1, '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sqrt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 'auto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']}</a:t>
            </a:r>
          </a:p>
          <a:p>
            <a:pPr lvl="3"/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b) Initiated RandomizedSearchCV with param_distributions = grid</a:t>
            </a:r>
          </a:p>
          <a:p>
            <a:pPr lvl="1"/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c) Get the best parameters with model.best_params_</a:t>
            </a:r>
          </a:p>
          <a:p>
            <a:pPr lvl="1"/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d) Assign the best parameters to the model.</a:t>
            </a:r>
          </a:p>
          <a:p>
            <a:pPr lvl="2"/>
            <a:endParaRPr lang="en-US" sz="2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93" y="4499013"/>
            <a:ext cx="2738698" cy="24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59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15085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Modeling Continues…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563559" y="1879221"/>
            <a:ext cx="11515241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Calculating mean_absolute_error (MAE) for all models</a:t>
            </a:r>
          </a:p>
          <a:p>
            <a:endParaRPr lang="en-US" sz="2200" b="1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a function to calculate all 4 models: score_models()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an  empty dictionary to save the scores of all: model_scores = { }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Created an empty dictionary to save all predictions the models made: all_predictions = { }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 the score_models() function</a:t>
            </a:r>
          </a:p>
          <a:p>
            <a:pPr marL="914400" lvl="1" indent="-457200">
              <a:buFont typeface="+mj-lt"/>
              <a:buAutoNum type="alphaLcParenR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</a:t>
            </a:r>
          </a:p>
          <a:p>
            <a:pPr lvl="1"/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717"/>
          <a:stretch/>
        </p:blipFill>
        <p:spPr>
          <a:xfrm>
            <a:off x="2742926" y="4915638"/>
            <a:ext cx="7156505" cy="11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5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 smtClean="0"/>
              <a:t>TESLA Stock Data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787817" y="2510978"/>
            <a:ext cx="9771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at  previous data in a given timeframe, can we predict the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adjusted closing price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TELSA stocks?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7817" y="1735433"/>
            <a:ext cx="2390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Problem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50" y="3852218"/>
            <a:ext cx="3930833" cy="26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4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15085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Evaluating models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62738" y="3706946"/>
            <a:ext cx="11515241" cy="21236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 &lt; TweedieRegressor MAE, RandomForest MAE, tuned RF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MAE</a:t>
            </a: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Ridge model has the lowest MAE, followed by RandomForestRegressor</a:t>
            </a: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5717"/>
          <a:stretch/>
        </p:blipFill>
        <p:spPr>
          <a:xfrm>
            <a:off x="2742927" y="2234430"/>
            <a:ext cx="7156505" cy="111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54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Predictions made by the models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632" y="1827427"/>
            <a:ext cx="6153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Evaluating models Continues…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796" y="5194022"/>
            <a:ext cx="112398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at data for the last month and 2 month time, ridge model comes very close to the actual adjusted closing price of Tesla stocks, compared to other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RandomForestRegressor comes second.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6" y="2014213"/>
            <a:ext cx="5700149" cy="30701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115" y="2059088"/>
            <a:ext cx="5188863" cy="302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04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Summary of the project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493817" y="1564243"/>
            <a:ext cx="116547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Problem</a:t>
            </a:r>
          </a:p>
          <a:p>
            <a:pPr lvl="1"/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Looking at  previous data in a given timeframe, </a:t>
            </a:r>
            <a:r>
              <a:rPr lang="en-US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predict the adjusted closing price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TELSA stocks?</a:t>
            </a:r>
          </a:p>
          <a:p>
            <a:endParaRPr lang="en-US" sz="32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Findings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</a:t>
            </a:r>
            <a:r>
              <a:rPr lang="en-US" sz="2200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quarter of 2020</a:t>
            </a:r>
            <a:r>
              <a:rPr lang="en-US" sz="2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Sales      Investor interest      Stock prices of Tesla    ???</a:t>
            </a:r>
            <a:endParaRPr lang="en-US" sz="2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Are there no negative factors which affects the Tesla stock values after closing, which makes it more attractive to investors which explains stock price going up in the recent 2 years ???</a:t>
            </a:r>
            <a:endParaRPr lang="en-US" sz="2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N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umber of items sold with highest and lowest prices for each month are similar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32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tx1">
                    <a:lumMod val="75000"/>
                  </a:schemeClr>
                </a:solidFill>
              </a:rPr>
              <a:t>Results</a:t>
            </a:r>
          </a:p>
          <a:p>
            <a:pPr lvl="1"/>
            <a:r>
              <a:rPr lang="en-US" sz="2200" dirty="0" smtClean="0">
                <a:solidFill>
                  <a:srgbClr val="FFC000"/>
                </a:solidFill>
              </a:rPr>
              <a:t>Ridge regression makes the best predictions, then RandomForestRegressor</a:t>
            </a:r>
            <a:endParaRPr lang="en-US" sz="2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11062692" y="3672896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>
            <a:off x="7621257" y="3668126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4808382" y="3668126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65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/>
              <a:t>Areas for improvements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8273" y="2123520"/>
            <a:ext cx="977101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Try different parameters to tune in RandomForestRegressor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Entertain other regression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more data variables other than the 7 variables provided.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 clarity on how adjusted closing price for Tesla is calculated and determine if other factors play a role in determining the pricing.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Conduct more experimentations with hyperparameter running for both Ridge regression and Random Forest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0420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812587" y="2553089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8800" cap="none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  <a:endParaRPr lang="en-US" sz="8800" cap="none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0142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54035" y="338493"/>
            <a:ext cx="9993085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Why Adjusted Closing Price is important?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526056" y="1960992"/>
            <a:ext cx="97710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Adjusted closing price looks at - dividends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8"/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stock splits</a:t>
            </a:r>
          </a:p>
          <a:p>
            <a:pPr lvl="8"/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new stock offerings</a:t>
            </a:r>
          </a:p>
          <a:p>
            <a:pPr lvl="8"/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begins where the closing price ends – Therefore, it’s a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accurate measure of stock’s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Helps investors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evaluate the value of the stock </a:t>
            </a:r>
            <a:r>
              <a:rPr lang="en-US" sz="220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Help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compare stocks</a:t>
            </a:r>
            <a:r>
              <a:rPr lang="en-US" sz="2200" dirty="0" smtClean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especially in long term investments</a:t>
            </a:r>
          </a:p>
          <a:p>
            <a:endParaRPr lang="en-US" sz="2200" dirty="0" smtClean="0">
              <a:solidFill>
                <a:schemeClr val="tx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1739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6022" y="435673"/>
            <a:ext cx="10550803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Why is Predicting Adjusted Closing value important?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34544" y="2294001"/>
            <a:ext cx="618471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Cars with clean energy is the focus of the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popularity of electric cars have risen significantly which indicate larger sales in future.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sales generally increases the stock values, which is shown in Tesla stock prices.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Predicting better stock values gets more investors interested in investing in the product.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58" y="2294001"/>
            <a:ext cx="4647839" cy="30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8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Data for the project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88273" y="2038857"/>
            <a:ext cx="97710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Original data for this project came from Kaggle.com at</a:t>
            </a:r>
          </a:p>
          <a:p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www.kaggle.com/datasets/varpit94/tesla-stock-data-updated-till-28jun2021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81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smtClean="0"/>
              <a:t>Data Cleaning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88273" y="1953038"/>
            <a:ext cx="9771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pase_dates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convert the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 formatted date string to a standard formatted data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missing values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No need to fill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Apply toordinal() function to change the datetime dataset into an integer for fitting models. </a:t>
            </a: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4" r="-1418" b="7122"/>
          <a:stretch/>
        </p:blipFill>
        <p:spPr>
          <a:xfrm>
            <a:off x="5067945" y="4255958"/>
            <a:ext cx="2216258" cy="223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1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 smtClean="0"/>
              <a:t>Exploratory data analysis (</a:t>
            </a:r>
            <a:r>
              <a:rPr lang="en-US" sz="4800" dirty="0" err="1" smtClean="0"/>
              <a:t>eda</a:t>
            </a:r>
            <a:r>
              <a:rPr lang="en-US" sz="4800" dirty="0" smtClean="0"/>
              <a:t>)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887252" y="2040188"/>
            <a:ext cx="50113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.info()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All data are of numeric data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No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There’s a significant degree of increase in the adjusted closing price since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 </a:t>
            </a:r>
            <a:r>
              <a:rPr lang="en-US" sz="22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increase in interest in investing in Tesla ???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92" y="2151751"/>
            <a:ext cx="6121851" cy="317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5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smtClean="0"/>
              <a:t>Eda Continued…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6900885" y="2036988"/>
            <a:ext cx="47785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volume of sales have an increased significantly at the beginning of 2020.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adjusted closing price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gets a significant increase in 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in 2021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January 2022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2200" dirty="0" smtClean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7" y="1861048"/>
            <a:ext cx="6140098" cy="38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2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3069" y="243841"/>
            <a:ext cx="8676222" cy="1428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/>
              <a:t>Eda Continued</a:t>
            </a:r>
            <a:r>
              <a:rPr lang="en-US" sz="4800" smtClean="0"/>
              <a:t>…</a:t>
            </a:r>
            <a:endParaRPr lang="en-US" sz="4800"/>
          </a:p>
        </p:txBody>
      </p:sp>
      <p:sp>
        <p:nvSpPr>
          <p:cNvPr id="7" name="TextBox 6"/>
          <p:cNvSpPr txBox="1"/>
          <p:nvPr/>
        </p:nvSpPr>
        <p:spPr>
          <a:xfrm>
            <a:off x="7049316" y="2118529"/>
            <a:ext cx="479216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quarter of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2020 seems to have the highest volume of 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Adjusted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closing 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in the 1</a:t>
            </a:r>
            <a:r>
              <a:rPr lang="en-US" sz="2200" baseline="300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quarter of 2020 was </a:t>
            </a:r>
            <a:r>
              <a:rPr lang="en-US" sz="2200" dirty="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comparatively low</a:t>
            </a:r>
            <a:r>
              <a:rPr lang="en-US" sz="2200" smtClean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2200" dirty="0">
              <a:solidFill>
                <a:schemeClr val="tx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37" y="5972014"/>
            <a:ext cx="122328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1</a:t>
            </a:r>
            <a:r>
              <a:rPr lang="en-US" sz="2400" baseline="30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quarter of 2020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Sales    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Investor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interest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     Stock </a:t>
            </a: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prices of </a:t>
            </a:r>
            <a:r>
              <a:rPr 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Tesla     ???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>
            <a:off x="4379595" y="5972014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7489643" y="5941825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11187521" y="5941825"/>
            <a:ext cx="171450" cy="365760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46" y="1837062"/>
            <a:ext cx="5951154" cy="381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229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3088</TotalTime>
  <Words>1193</Words>
  <Application>Microsoft Office PowerPoint</Application>
  <PresentationFormat>Widescreen</PresentationFormat>
  <Paragraphs>181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</vt:lpstr>
      <vt:lpstr>Mesh</vt:lpstr>
      <vt:lpstr>TESLA Stock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 Stock Data</dc:title>
  <dc:creator>Nawana Coyle</dc:creator>
  <cp:lastModifiedBy>Nawana Coyle</cp:lastModifiedBy>
  <cp:revision>95</cp:revision>
  <dcterms:created xsi:type="dcterms:W3CDTF">2022-03-26T16:45:35Z</dcterms:created>
  <dcterms:modified xsi:type="dcterms:W3CDTF">2022-03-29T19:16:59Z</dcterms:modified>
</cp:coreProperties>
</file>